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5143500" cx="9144000"/>
  <p:notesSz cx="6858000" cy="9144000"/>
  <p:embeddedFontLst>
    <p:embeddedFont>
      <p:font typeface="Roboto"/>
      <p:regular r:id="rId19"/>
      <p:bold r:id="rId20"/>
      <p:italic r:id="rId21"/>
      <p:boldItalic r:id="rId22"/>
    </p:embeddedFont>
    <p:embeddedFont>
      <p:font typeface="Nunito"/>
      <p:regular r:id="rId23"/>
      <p:bold r:id="rId24"/>
      <p:italic r:id="rId25"/>
      <p:boldItalic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Roboto-bold.fntdata"/><Relationship Id="rId22" Type="http://schemas.openxmlformats.org/officeDocument/2006/relationships/font" Target="fonts/Roboto-boldItalic.fntdata"/><Relationship Id="rId21" Type="http://schemas.openxmlformats.org/officeDocument/2006/relationships/font" Target="fonts/Roboto-italic.fntdata"/><Relationship Id="rId24" Type="http://schemas.openxmlformats.org/officeDocument/2006/relationships/font" Target="fonts/Nunito-bold.fntdata"/><Relationship Id="rId23" Type="http://schemas.openxmlformats.org/officeDocument/2006/relationships/font" Target="fonts/Nunito-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Nunito-boldItalic.fntdata"/><Relationship Id="rId25" Type="http://schemas.openxmlformats.org/officeDocument/2006/relationships/font" Target="fonts/Nunito-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font" Target="fonts/Roboto-regular.fntdata"/><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27fdcdae496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27fdcdae496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g27fdcdae496_0_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6" name="Google Shape;186;g27fdcdae496_0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g27fdcdae496_0_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2" name="Google Shape;192;g27fdcdae496_0_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g27fdcdae496_0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8" name="Google Shape;198;g27fdcdae496_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2f127bbb879_0_2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2f127bbb879_0_2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2f127bbb879_0_2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2f127bbb879_0_2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27fdcdae496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27fdcdae496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27fdcdae496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27fdcdae496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27fdcdae496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27fdcdae496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27fdcdae496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27fdcdae496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27fdcdae496_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27fdcdae496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27fdcdae496_0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27fdcdae496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6"/>
        </a:solidFill>
      </p:bgPr>
    </p:bg>
    <p:spTree>
      <p:nvGrpSpPr>
        <p:cNvPr id="9" name="Shape 9"/>
        <p:cNvGrpSpPr/>
        <p:nvPr/>
      </p:nvGrpSpPr>
      <p:grpSpPr>
        <a:xfrm>
          <a:off x="0" y="0"/>
          <a:ext cx="0" cy="0"/>
          <a:chOff x="0" y="0"/>
          <a:chExt cx="0" cy="0"/>
        </a:xfrm>
      </p:grpSpPr>
      <p:sp>
        <p:nvSpPr>
          <p:cNvPr id="10" name="Google Shape;10;p2"/>
          <p:cNvSpPr/>
          <p:nvPr/>
        </p:nvSpPr>
        <p:spPr>
          <a:xfrm>
            <a:off x="31" y="2824500"/>
            <a:ext cx="7370400" cy="23190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3582600" y="1550700"/>
            <a:ext cx="5561400" cy="35928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rot="10800000">
            <a:off x="5058905" y="0"/>
            <a:ext cx="4085100" cy="20526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20327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4" name="Google Shape;14;p2"/>
          <p:cNvGrpSpPr/>
          <p:nvPr/>
        </p:nvGrpSpPr>
        <p:grpSpPr>
          <a:xfrm>
            <a:off x="255200" y="592"/>
            <a:ext cx="2250363" cy="1044300"/>
            <a:chOff x="255200" y="592"/>
            <a:chExt cx="2250363" cy="1044300"/>
          </a:xfrm>
        </p:grpSpPr>
        <p:sp>
          <p:nvSpPr>
            <p:cNvPr id="15" name="Google Shape;15;p2"/>
            <p:cNvSpPr/>
            <p:nvPr/>
          </p:nvSpPr>
          <p:spPr>
            <a:xfrm>
              <a:off x="764063"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509632"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255200"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905395" y="592"/>
            <a:ext cx="2250363" cy="1044300"/>
            <a:chOff x="905395" y="592"/>
            <a:chExt cx="2250363" cy="1044300"/>
          </a:xfrm>
        </p:grpSpPr>
        <p:sp>
          <p:nvSpPr>
            <p:cNvPr id="19" name="Google Shape;19;p2"/>
            <p:cNvSpPr/>
            <p:nvPr/>
          </p:nvSpPr>
          <p:spPr>
            <a:xfrm>
              <a:off x="1414258"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1159826"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905395"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 name="Google Shape;22;p2"/>
          <p:cNvGrpSpPr/>
          <p:nvPr/>
        </p:nvGrpSpPr>
        <p:grpSpPr>
          <a:xfrm>
            <a:off x="7057468" y="5088"/>
            <a:ext cx="1851282" cy="752108"/>
            <a:chOff x="6917201" y="0"/>
            <a:chExt cx="2227777" cy="863400"/>
          </a:xfrm>
        </p:grpSpPr>
        <p:sp>
          <p:nvSpPr>
            <p:cNvPr id="23" name="Google Shape;23;p2"/>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2"/>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 name="Google Shape;26;p2"/>
          <p:cNvGrpSpPr/>
          <p:nvPr/>
        </p:nvGrpSpPr>
        <p:grpSpPr>
          <a:xfrm>
            <a:off x="6553032" y="4217852"/>
            <a:ext cx="2389068" cy="925737"/>
            <a:chOff x="6917201" y="0"/>
            <a:chExt cx="2227777" cy="863400"/>
          </a:xfrm>
        </p:grpSpPr>
        <p:sp>
          <p:nvSpPr>
            <p:cNvPr id="27" name="Google Shape;27;p2"/>
            <p:cNvSpPr/>
            <p:nvPr/>
          </p:nvSpPr>
          <p:spPr>
            <a:xfrm>
              <a:off x="7641677"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7279439"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2"/>
            <p:cNvSpPr/>
            <p:nvPr/>
          </p:nvSpPr>
          <p:spPr>
            <a:xfrm>
              <a:off x="6917201"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0" name="Google Shape;30;p2"/>
          <p:cNvGrpSpPr/>
          <p:nvPr/>
        </p:nvGrpSpPr>
        <p:grpSpPr>
          <a:xfrm>
            <a:off x="199149" y="4055652"/>
            <a:ext cx="2795414" cy="1083308"/>
            <a:chOff x="6917201" y="0"/>
            <a:chExt cx="2227777" cy="863400"/>
          </a:xfrm>
        </p:grpSpPr>
        <p:sp>
          <p:nvSpPr>
            <p:cNvPr id="31" name="Google Shape;31;p2"/>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2"/>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2"/>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4" name="Google Shape;34;p2"/>
          <p:cNvSpPr txBox="1"/>
          <p:nvPr>
            <p:ph type="ctrTitle"/>
          </p:nvPr>
        </p:nvSpPr>
        <p:spPr>
          <a:xfrm>
            <a:off x="1858703" y="1822833"/>
            <a:ext cx="5361300" cy="1448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35" name="Google Shape;35;p2"/>
          <p:cNvSpPr txBox="1"/>
          <p:nvPr>
            <p:ph idx="1" type="subTitle"/>
          </p:nvPr>
        </p:nvSpPr>
        <p:spPr>
          <a:xfrm>
            <a:off x="1858700" y="3413158"/>
            <a:ext cx="5361300" cy="52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p:txBody>
      </p:sp>
      <p:sp>
        <p:nvSpPr>
          <p:cNvPr id="36" name="Google Shape;36;p2"/>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3"/>
        </a:solidFill>
      </p:bgPr>
    </p:bg>
    <p:spTree>
      <p:nvGrpSpPr>
        <p:cNvPr id="109" name="Shape 109"/>
        <p:cNvGrpSpPr/>
        <p:nvPr/>
      </p:nvGrpSpPr>
      <p:grpSpPr>
        <a:xfrm>
          <a:off x="0" y="0"/>
          <a:ext cx="0" cy="0"/>
          <a:chOff x="0" y="0"/>
          <a:chExt cx="0" cy="0"/>
        </a:xfrm>
      </p:grpSpPr>
      <p:sp>
        <p:nvSpPr>
          <p:cNvPr id="110" name="Google Shape;110;p11"/>
          <p:cNvSpPr/>
          <p:nvPr/>
        </p:nvSpPr>
        <p:spPr>
          <a:xfrm flipH="1">
            <a:off x="5569200" y="2834075"/>
            <a:ext cx="3574800" cy="23094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1" name="Google Shape;111;p11"/>
          <p:cNvGrpSpPr/>
          <p:nvPr/>
        </p:nvGrpSpPr>
        <p:grpSpPr>
          <a:xfrm>
            <a:off x="5959222" y="4119576"/>
            <a:ext cx="2520952" cy="1024165"/>
            <a:chOff x="6917201" y="0"/>
            <a:chExt cx="2227777" cy="863400"/>
          </a:xfrm>
        </p:grpSpPr>
        <p:sp>
          <p:nvSpPr>
            <p:cNvPr id="112" name="Google Shape;112;p11"/>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5" name="Google Shape;115;p11"/>
          <p:cNvGrpSpPr/>
          <p:nvPr/>
        </p:nvGrpSpPr>
        <p:grpSpPr>
          <a:xfrm>
            <a:off x="199149" y="2"/>
            <a:ext cx="2795414" cy="1083308"/>
            <a:chOff x="6917201" y="0"/>
            <a:chExt cx="2227777" cy="863400"/>
          </a:xfrm>
        </p:grpSpPr>
        <p:sp>
          <p:nvSpPr>
            <p:cNvPr id="116" name="Google Shape;116;p11"/>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9" name="Google Shape;119;p11"/>
          <p:cNvSpPr txBox="1"/>
          <p:nvPr>
            <p:ph hasCustomPrompt="1" type="title"/>
          </p:nvPr>
        </p:nvSpPr>
        <p:spPr>
          <a:xfrm>
            <a:off x="1385850" y="1383850"/>
            <a:ext cx="6372300" cy="13797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a:r>
              <a:t>xx%</a:t>
            </a:r>
          </a:p>
        </p:txBody>
      </p:sp>
      <p:sp>
        <p:nvSpPr>
          <p:cNvPr id="120" name="Google Shape;120;p11"/>
          <p:cNvSpPr txBox="1"/>
          <p:nvPr>
            <p:ph idx="1" type="body"/>
          </p:nvPr>
        </p:nvSpPr>
        <p:spPr>
          <a:xfrm>
            <a:off x="1385850" y="2863850"/>
            <a:ext cx="6372300" cy="641100"/>
          </a:xfrm>
          <a:prstGeom prst="rect">
            <a:avLst/>
          </a:prstGeom>
        </p:spPr>
        <p:txBody>
          <a:bodyPr anchorCtr="0" anchor="t" bIns="91425" lIns="91425" spcFirstLastPara="1" rIns="91425" wrap="square" tIns="91425">
            <a:normAutofit/>
          </a:bodyPr>
          <a:lstStyle>
            <a:lvl1pPr indent="-311150" lvl="0" marL="457200" algn="ctr">
              <a:spcBef>
                <a:spcPts val="0"/>
              </a:spcBef>
              <a:spcAft>
                <a:spcPts val="0"/>
              </a:spcAft>
              <a:buSzPts val="1300"/>
              <a:buChar char="●"/>
              <a:defRPr/>
            </a:lvl1pPr>
            <a:lvl2pPr indent="-298450" lvl="1" marL="914400" algn="ctr">
              <a:spcBef>
                <a:spcPts val="0"/>
              </a:spcBef>
              <a:spcAft>
                <a:spcPts val="0"/>
              </a:spcAft>
              <a:buSzPts val="1100"/>
              <a:buChar char="○"/>
              <a:defRPr/>
            </a:lvl2pPr>
            <a:lvl3pPr indent="-298450" lvl="2" marL="1371600" algn="ctr">
              <a:spcBef>
                <a:spcPts val="0"/>
              </a:spcBef>
              <a:spcAft>
                <a:spcPts val="0"/>
              </a:spcAft>
              <a:buSzPts val="1100"/>
              <a:buChar char="■"/>
              <a:defRPr/>
            </a:lvl3pPr>
            <a:lvl4pPr indent="-298450" lvl="3" marL="1828800" algn="ctr">
              <a:spcBef>
                <a:spcPts val="0"/>
              </a:spcBef>
              <a:spcAft>
                <a:spcPts val="0"/>
              </a:spcAft>
              <a:buSzPts val="1100"/>
              <a:buChar char="●"/>
              <a:defRPr/>
            </a:lvl4pPr>
            <a:lvl5pPr indent="-298450" lvl="4" marL="2286000" algn="ctr">
              <a:spcBef>
                <a:spcPts val="0"/>
              </a:spcBef>
              <a:spcAft>
                <a:spcPts val="0"/>
              </a:spcAft>
              <a:buSzPts val="1100"/>
              <a:buChar char="○"/>
              <a:defRPr/>
            </a:lvl5pPr>
            <a:lvl6pPr indent="-298450" lvl="5" marL="2743200" algn="ctr">
              <a:spcBef>
                <a:spcPts val="0"/>
              </a:spcBef>
              <a:spcAft>
                <a:spcPts val="0"/>
              </a:spcAft>
              <a:buSzPts val="1100"/>
              <a:buChar char="■"/>
              <a:defRPr/>
            </a:lvl6pPr>
            <a:lvl7pPr indent="-298450" lvl="6" marL="3200400" algn="ctr">
              <a:spcBef>
                <a:spcPts val="0"/>
              </a:spcBef>
              <a:spcAft>
                <a:spcPts val="0"/>
              </a:spcAft>
              <a:buSzPts val="1100"/>
              <a:buChar char="●"/>
              <a:defRPr/>
            </a:lvl7pPr>
            <a:lvl8pPr indent="-298450" lvl="7" marL="3657600" algn="ctr">
              <a:spcBef>
                <a:spcPts val="0"/>
              </a:spcBef>
              <a:spcAft>
                <a:spcPts val="0"/>
              </a:spcAft>
              <a:buSzPts val="1100"/>
              <a:buChar char="○"/>
              <a:defRPr/>
            </a:lvl8pPr>
            <a:lvl9pPr indent="-298450" lvl="8" marL="4114800" algn="ctr">
              <a:spcBef>
                <a:spcPts val="0"/>
              </a:spcBef>
              <a:spcAft>
                <a:spcPts val="0"/>
              </a:spcAft>
              <a:buSzPts val="1100"/>
              <a:buChar char="■"/>
              <a:defRPr/>
            </a:lvl9pPr>
          </a:lstStyle>
          <a:p/>
        </p:txBody>
      </p:sp>
      <p:sp>
        <p:nvSpPr>
          <p:cNvPr id="121" name="Google Shape;121;p11"/>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2" name="Shape 122"/>
        <p:cNvGrpSpPr/>
        <p:nvPr/>
      </p:nvGrpSpPr>
      <p:grpSpPr>
        <a:xfrm>
          <a:off x="0" y="0"/>
          <a:ext cx="0" cy="0"/>
          <a:chOff x="0" y="0"/>
          <a:chExt cx="0" cy="0"/>
        </a:xfrm>
      </p:grpSpPr>
      <p:sp>
        <p:nvSpPr>
          <p:cNvPr id="123" name="Google Shape;123;p12"/>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accent3"/>
        </a:solidFill>
      </p:bgPr>
    </p:bg>
    <p:spTree>
      <p:nvGrpSpPr>
        <p:cNvPr id="37" name="Shape 37"/>
        <p:cNvGrpSpPr/>
        <p:nvPr/>
      </p:nvGrpSpPr>
      <p:grpSpPr>
        <a:xfrm>
          <a:off x="0" y="0"/>
          <a:ext cx="0" cy="0"/>
          <a:chOff x="0" y="0"/>
          <a:chExt cx="0" cy="0"/>
        </a:xfrm>
      </p:grpSpPr>
      <p:sp>
        <p:nvSpPr>
          <p:cNvPr id="38" name="Google Shape;38;p3"/>
          <p:cNvSpPr/>
          <p:nvPr/>
        </p:nvSpPr>
        <p:spPr>
          <a:xfrm flipH="1">
            <a:off x="4757100" y="2309400"/>
            <a:ext cx="4386900" cy="28341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9" name="Google Shape;39;p3"/>
          <p:cNvGrpSpPr/>
          <p:nvPr/>
        </p:nvGrpSpPr>
        <p:grpSpPr>
          <a:xfrm>
            <a:off x="5594191" y="3961115"/>
            <a:ext cx="2910145" cy="1182340"/>
            <a:chOff x="6917201" y="0"/>
            <a:chExt cx="2227777" cy="863400"/>
          </a:xfrm>
        </p:grpSpPr>
        <p:sp>
          <p:nvSpPr>
            <p:cNvPr id="40" name="Google Shape;40;p3"/>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3"/>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3"/>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3" name="Google Shape;43;p3"/>
          <p:cNvGrpSpPr/>
          <p:nvPr/>
        </p:nvGrpSpPr>
        <p:grpSpPr>
          <a:xfrm>
            <a:off x="199149" y="2"/>
            <a:ext cx="2795414" cy="1083308"/>
            <a:chOff x="6917201" y="0"/>
            <a:chExt cx="2227777" cy="863400"/>
          </a:xfrm>
        </p:grpSpPr>
        <p:sp>
          <p:nvSpPr>
            <p:cNvPr id="44" name="Google Shape;44;p3"/>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3"/>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3"/>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7" name="Google Shape;47;p3"/>
          <p:cNvSpPr txBox="1"/>
          <p:nvPr>
            <p:ph type="title"/>
          </p:nvPr>
        </p:nvSpPr>
        <p:spPr>
          <a:xfrm>
            <a:off x="1888684" y="1746100"/>
            <a:ext cx="53775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p:txBody>
      </p:sp>
      <p:sp>
        <p:nvSpPr>
          <p:cNvPr id="48" name="Google Shape;48;p3"/>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bg>
      <p:bgPr>
        <a:solidFill>
          <a:schemeClr val="dk2"/>
        </a:solidFill>
      </p:bgPr>
    </p:bg>
    <p:spTree>
      <p:nvGrpSpPr>
        <p:cNvPr id="49" name="Shape 49"/>
        <p:cNvGrpSpPr/>
        <p:nvPr/>
      </p:nvGrpSpPr>
      <p:grpSpPr>
        <a:xfrm>
          <a:off x="0" y="0"/>
          <a:ext cx="0" cy="0"/>
          <a:chOff x="0" y="0"/>
          <a:chExt cx="0" cy="0"/>
        </a:xfrm>
      </p:grpSpPr>
      <p:sp>
        <p:nvSpPr>
          <p:cNvPr id="50" name="Google Shape;50;p4"/>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4"/>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4"/>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4"/>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54" name="Google Shape;54;p4"/>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5" name="Google Shape;55;p4"/>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bg>
      <p:bgPr>
        <a:solidFill>
          <a:schemeClr val="dk2"/>
        </a:solidFill>
      </p:bgPr>
    </p:bg>
    <p:spTree>
      <p:nvGrpSpPr>
        <p:cNvPr id="56" name="Shape 56"/>
        <p:cNvGrpSpPr/>
        <p:nvPr/>
      </p:nvGrpSpPr>
      <p:grpSpPr>
        <a:xfrm>
          <a:off x="0" y="0"/>
          <a:ext cx="0" cy="0"/>
          <a:chOff x="0" y="0"/>
          <a:chExt cx="0" cy="0"/>
        </a:xfrm>
      </p:grpSpPr>
      <p:sp>
        <p:nvSpPr>
          <p:cNvPr id="57" name="Google Shape;57;p5"/>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5"/>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5"/>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5"/>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1" name="Google Shape;61;p5"/>
          <p:cNvSpPr txBox="1"/>
          <p:nvPr>
            <p:ph idx="1" type="body"/>
          </p:nvPr>
        </p:nvSpPr>
        <p:spPr>
          <a:xfrm>
            <a:off x="819150" y="1990725"/>
            <a:ext cx="36861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2" name="Google Shape;62;p5"/>
          <p:cNvSpPr txBox="1"/>
          <p:nvPr>
            <p:ph idx="2" type="body"/>
          </p:nvPr>
        </p:nvSpPr>
        <p:spPr>
          <a:xfrm>
            <a:off x="4638675" y="1990725"/>
            <a:ext cx="36861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3" name="Google Shape;63;p5"/>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bg>
      <p:bgPr>
        <a:solidFill>
          <a:schemeClr val="dk2"/>
        </a:solidFill>
      </p:bgPr>
    </p:bg>
    <p:spTree>
      <p:nvGrpSpPr>
        <p:cNvPr id="64" name="Shape 64"/>
        <p:cNvGrpSpPr/>
        <p:nvPr/>
      </p:nvGrpSpPr>
      <p:grpSpPr>
        <a:xfrm>
          <a:off x="0" y="0"/>
          <a:ext cx="0" cy="0"/>
          <a:chOff x="0" y="0"/>
          <a:chExt cx="0" cy="0"/>
        </a:xfrm>
      </p:grpSpPr>
      <p:sp>
        <p:nvSpPr>
          <p:cNvPr id="65" name="Google Shape;65;p6"/>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6"/>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6"/>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6"/>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9" name="Google Shape;69;p6"/>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bg>
      <p:bgPr>
        <a:solidFill>
          <a:schemeClr val="accent3"/>
        </a:solidFill>
      </p:bgPr>
    </p:bg>
    <p:spTree>
      <p:nvGrpSpPr>
        <p:cNvPr id="70" name="Shape 70"/>
        <p:cNvGrpSpPr/>
        <p:nvPr/>
      </p:nvGrpSpPr>
      <p:grpSpPr>
        <a:xfrm>
          <a:off x="0" y="0"/>
          <a:ext cx="0" cy="0"/>
          <a:chOff x="0" y="0"/>
          <a:chExt cx="0" cy="0"/>
        </a:xfrm>
      </p:grpSpPr>
      <p:sp>
        <p:nvSpPr>
          <p:cNvPr id="71" name="Google Shape;71;p7"/>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7"/>
          <p:cNvSpPr/>
          <p:nvPr/>
        </p:nvSpPr>
        <p:spPr>
          <a:xfrm>
            <a:off x="31" y="2824500"/>
            <a:ext cx="7370400" cy="23190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7"/>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7"/>
          <p:cNvSpPr txBox="1"/>
          <p:nvPr>
            <p:ph type="title"/>
          </p:nvPr>
        </p:nvSpPr>
        <p:spPr>
          <a:xfrm>
            <a:off x="819150" y="845600"/>
            <a:ext cx="3709200" cy="13830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75" name="Google Shape;75;p7"/>
          <p:cNvSpPr txBox="1"/>
          <p:nvPr>
            <p:ph idx="1" type="body"/>
          </p:nvPr>
        </p:nvSpPr>
        <p:spPr>
          <a:xfrm>
            <a:off x="830700" y="2319050"/>
            <a:ext cx="3709200" cy="21198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76" name="Google Shape;76;p7"/>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1"/>
        </a:solidFill>
      </p:bgPr>
    </p:bg>
    <p:spTree>
      <p:nvGrpSpPr>
        <p:cNvPr id="77" name="Shape 77"/>
        <p:cNvGrpSpPr/>
        <p:nvPr/>
      </p:nvGrpSpPr>
      <p:grpSpPr>
        <a:xfrm>
          <a:off x="0" y="0"/>
          <a:ext cx="0" cy="0"/>
          <a:chOff x="0" y="0"/>
          <a:chExt cx="0" cy="0"/>
        </a:xfrm>
      </p:grpSpPr>
      <p:sp>
        <p:nvSpPr>
          <p:cNvPr id="78" name="Google Shape;78;p8"/>
          <p:cNvSpPr/>
          <p:nvPr/>
        </p:nvSpPr>
        <p:spPr>
          <a:xfrm>
            <a:off x="0" y="2823144"/>
            <a:ext cx="7369200" cy="23169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flipH="1">
            <a:off x="3583210" y="1554113"/>
            <a:ext cx="5560500" cy="35895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0" name="Google Shape;80;p8"/>
          <p:cNvGrpSpPr/>
          <p:nvPr/>
        </p:nvGrpSpPr>
        <p:grpSpPr>
          <a:xfrm>
            <a:off x="255991" y="-118"/>
            <a:ext cx="2251347" cy="1043408"/>
            <a:chOff x="3961956" y="4383950"/>
            <a:chExt cx="1160548" cy="548700"/>
          </a:xfrm>
        </p:grpSpPr>
        <p:sp>
          <p:nvSpPr>
            <p:cNvPr id="81" name="Google Shape;81;p8"/>
            <p:cNvSpPr/>
            <p:nvPr/>
          </p:nvSpPr>
          <p:spPr>
            <a:xfrm>
              <a:off x="4224904"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a:off x="4093430"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a:off x="3961956"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4" name="Google Shape;84;p8"/>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5" name="Google Shape;85;p8"/>
          <p:cNvGrpSpPr/>
          <p:nvPr/>
        </p:nvGrpSpPr>
        <p:grpSpPr>
          <a:xfrm>
            <a:off x="34934" y="4522125"/>
            <a:ext cx="1593306" cy="617072"/>
            <a:chOff x="6917201" y="0"/>
            <a:chExt cx="2227777" cy="863400"/>
          </a:xfrm>
        </p:grpSpPr>
        <p:sp>
          <p:nvSpPr>
            <p:cNvPr id="86" name="Google Shape;86;p8"/>
            <p:cNvSpPr/>
            <p:nvPr/>
          </p:nvSpPr>
          <p:spPr>
            <a:xfrm>
              <a:off x="7641677"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a:off x="7279439"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a:off x="6917201"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9" name="Google Shape;89;p8"/>
          <p:cNvGrpSpPr/>
          <p:nvPr/>
        </p:nvGrpSpPr>
        <p:grpSpPr>
          <a:xfrm>
            <a:off x="5886353" y="1243"/>
            <a:ext cx="3257455" cy="1261514"/>
            <a:chOff x="6917201" y="0"/>
            <a:chExt cx="2227777" cy="863400"/>
          </a:xfrm>
        </p:grpSpPr>
        <p:sp>
          <p:nvSpPr>
            <p:cNvPr id="90" name="Google Shape;90;p8"/>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8"/>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8"/>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3" name="Google Shape;93;p8"/>
          <p:cNvSpPr txBox="1"/>
          <p:nvPr>
            <p:ph type="title"/>
          </p:nvPr>
        </p:nvSpPr>
        <p:spPr>
          <a:xfrm>
            <a:off x="1393929" y="1301146"/>
            <a:ext cx="6366900" cy="25392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p:txBody>
      </p:sp>
      <p:sp>
        <p:nvSpPr>
          <p:cNvPr id="94" name="Google Shape;94;p8"/>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bg>
      <p:bgPr>
        <a:solidFill>
          <a:schemeClr val="dk2"/>
        </a:solidFill>
      </p:bgPr>
    </p:bg>
    <p:spTree>
      <p:nvGrpSpPr>
        <p:cNvPr id="95" name="Shape 95"/>
        <p:cNvGrpSpPr/>
        <p:nvPr/>
      </p:nvGrpSpPr>
      <p:grpSpPr>
        <a:xfrm>
          <a:off x="0" y="0"/>
          <a:ext cx="0" cy="0"/>
          <a:chOff x="0" y="0"/>
          <a:chExt cx="0" cy="0"/>
        </a:xfrm>
      </p:grpSpPr>
      <p:sp>
        <p:nvSpPr>
          <p:cNvPr id="96" name="Google Shape;96;p9"/>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9"/>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9"/>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9"/>
          <p:cNvSpPr txBox="1"/>
          <p:nvPr>
            <p:ph type="title"/>
          </p:nvPr>
        </p:nvSpPr>
        <p:spPr>
          <a:xfrm>
            <a:off x="819150" y="845600"/>
            <a:ext cx="6424200" cy="7050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100" name="Google Shape;100;p9"/>
          <p:cNvSpPr txBox="1"/>
          <p:nvPr>
            <p:ph idx="1" type="subTitle"/>
          </p:nvPr>
        </p:nvSpPr>
        <p:spPr>
          <a:xfrm>
            <a:off x="819150" y="1550700"/>
            <a:ext cx="5859900" cy="3936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101" name="Google Shape;101;p9"/>
          <p:cNvSpPr txBox="1"/>
          <p:nvPr>
            <p:ph idx="2" type="body"/>
          </p:nvPr>
        </p:nvSpPr>
        <p:spPr>
          <a:xfrm>
            <a:off x="819150" y="2467050"/>
            <a:ext cx="5859900" cy="2095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02" name="Google Shape;102;p9"/>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bg>
      <p:bgPr>
        <a:solidFill>
          <a:schemeClr val="accent1"/>
        </a:solidFill>
      </p:bgPr>
    </p:bg>
    <p:spTree>
      <p:nvGrpSpPr>
        <p:cNvPr id="103" name="Shape 103"/>
        <p:cNvGrpSpPr/>
        <p:nvPr/>
      </p:nvGrpSpPr>
      <p:grpSpPr>
        <a:xfrm>
          <a:off x="0" y="0"/>
          <a:ext cx="0" cy="0"/>
          <a:chOff x="0" y="0"/>
          <a:chExt cx="0" cy="0"/>
        </a:xfrm>
      </p:grpSpPr>
      <p:sp>
        <p:nvSpPr>
          <p:cNvPr id="104" name="Google Shape;104;p10"/>
          <p:cNvSpPr/>
          <p:nvPr/>
        </p:nvSpPr>
        <p:spPr>
          <a:xfrm>
            <a:off x="31" y="2824500"/>
            <a:ext cx="7370400" cy="23190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0"/>
          <p:cNvSpPr/>
          <p:nvPr/>
        </p:nvSpPr>
        <p:spPr>
          <a:xfrm flipH="1">
            <a:off x="3582600" y="1550700"/>
            <a:ext cx="5561400" cy="35928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0"/>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0"/>
          <p:cNvSpPr txBox="1"/>
          <p:nvPr>
            <p:ph idx="1" type="body"/>
          </p:nvPr>
        </p:nvSpPr>
        <p:spPr>
          <a:xfrm>
            <a:off x="328025" y="4163500"/>
            <a:ext cx="7415100" cy="605100"/>
          </a:xfrm>
          <a:prstGeom prst="rect">
            <a:avLst/>
          </a:prstGeom>
        </p:spPr>
        <p:txBody>
          <a:bodyPr anchorCtr="0" anchor="b"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08" name="Google Shape;108;p10"/>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hift">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p:txBody>
      </p:sp>
      <p:sp>
        <p:nvSpPr>
          <p:cNvPr id="7" name="Google Shape;7;p1"/>
          <p:cNvSpPr txBox="1"/>
          <p:nvPr>
            <p:ph idx="1" type="body"/>
          </p:nvPr>
        </p:nvSpPr>
        <p:spPr>
          <a:xfrm>
            <a:off x="311700" y="1152475"/>
            <a:ext cx="8520600" cy="33912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indent="-298450" lvl="1" marL="9144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indent="-298450" lvl="2" marL="13716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indent="-298450" lvl="3" marL="18288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indent="-298450" lvl="4" marL="22860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indent="-298450" lvl="5" marL="27432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indent="-298450" lvl="6" marL="32004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indent="-298450" lvl="7" marL="36576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indent="-298450" lvl="8" marL="41148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9pPr>
          </a:lstStyle>
          <a:p/>
        </p:txBody>
      </p:sp>
      <p:sp>
        <p:nvSpPr>
          <p:cNvPr id="8" name="Google Shape;8;p1"/>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Nunito"/>
                <a:ea typeface="Nunito"/>
                <a:cs typeface="Nunito"/>
                <a:sym typeface="Nunito"/>
              </a:defRPr>
            </a:lvl1pPr>
            <a:lvl2pPr lvl="1" algn="r">
              <a:buNone/>
              <a:defRPr sz="1000">
                <a:solidFill>
                  <a:schemeClr val="dk2"/>
                </a:solidFill>
                <a:latin typeface="Nunito"/>
                <a:ea typeface="Nunito"/>
                <a:cs typeface="Nunito"/>
                <a:sym typeface="Nunito"/>
              </a:defRPr>
            </a:lvl2pPr>
            <a:lvl3pPr lvl="2" algn="r">
              <a:buNone/>
              <a:defRPr sz="1000">
                <a:solidFill>
                  <a:schemeClr val="dk2"/>
                </a:solidFill>
                <a:latin typeface="Nunito"/>
                <a:ea typeface="Nunito"/>
                <a:cs typeface="Nunito"/>
                <a:sym typeface="Nunito"/>
              </a:defRPr>
            </a:lvl3pPr>
            <a:lvl4pPr lvl="3" algn="r">
              <a:buNone/>
              <a:defRPr sz="1000">
                <a:solidFill>
                  <a:schemeClr val="dk2"/>
                </a:solidFill>
                <a:latin typeface="Nunito"/>
                <a:ea typeface="Nunito"/>
                <a:cs typeface="Nunito"/>
                <a:sym typeface="Nunito"/>
              </a:defRPr>
            </a:lvl4pPr>
            <a:lvl5pPr lvl="4" algn="r">
              <a:buNone/>
              <a:defRPr sz="1000">
                <a:solidFill>
                  <a:schemeClr val="dk2"/>
                </a:solidFill>
                <a:latin typeface="Nunito"/>
                <a:ea typeface="Nunito"/>
                <a:cs typeface="Nunito"/>
                <a:sym typeface="Nunito"/>
              </a:defRPr>
            </a:lvl5pPr>
            <a:lvl6pPr lvl="5" algn="r">
              <a:buNone/>
              <a:defRPr sz="1000">
                <a:solidFill>
                  <a:schemeClr val="dk2"/>
                </a:solidFill>
                <a:latin typeface="Nunito"/>
                <a:ea typeface="Nunito"/>
                <a:cs typeface="Nunito"/>
                <a:sym typeface="Nunito"/>
              </a:defRPr>
            </a:lvl6pPr>
            <a:lvl7pPr lvl="6" algn="r">
              <a:buNone/>
              <a:defRPr sz="1000">
                <a:solidFill>
                  <a:schemeClr val="dk2"/>
                </a:solidFill>
                <a:latin typeface="Nunito"/>
                <a:ea typeface="Nunito"/>
                <a:cs typeface="Nunito"/>
                <a:sym typeface="Nunito"/>
              </a:defRPr>
            </a:lvl7pPr>
            <a:lvl8pPr lvl="7" algn="r">
              <a:buNone/>
              <a:defRPr sz="1000">
                <a:solidFill>
                  <a:schemeClr val="dk2"/>
                </a:solidFill>
                <a:latin typeface="Nunito"/>
                <a:ea typeface="Nunito"/>
                <a:cs typeface="Nunito"/>
                <a:sym typeface="Nunito"/>
              </a:defRPr>
            </a:lvl8pPr>
            <a:lvl9pPr lvl="8" algn="r">
              <a:buNone/>
              <a:defRPr sz="10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13"/>
          <p:cNvSpPr txBox="1"/>
          <p:nvPr>
            <p:ph type="ctrTitle"/>
          </p:nvPr>
        </p:nvSpPr>
        <p:spPr>
          <a:xfrm>
            <a:off x="1858700" y="843600"/>
            <a:ext cx="5782800" cy="2427300"/>
          </a:xfrm>
          <a:prstGeom prst="rect">
            <a:avLst/>
          </a:prstGeom>
        </p:spPr>
        <p:txBody>
          <a:bodyPr anchorCtr="0" anchor="ctr" bIns="91425" lIns="91425" spcFirstLastPara="1" rIns="91425" wrap="square" tIns="91425">
            <a:noAutofit/>
          </a:bodyPr>
          <a:lstStyle/>
          <a:p>
            <a:pPr indent="-457200" lvl="0" marL="457200" rtl="0" algn="ctr">
              <a:lnSpc>
                <a:spcPct val="115000"/>
              </a:lnSpc>
              <a:spcBef>
                <a:spcPts val="0"/>
              </a:spcBef>
              <a:spcAft>
                <a:spcPts val="0"/>
              </a:spcAft>
              <a:buClr>
                <a:srgbClr val="121512"/>
              </a:buClr>
              <a:buSzPts val="3600"/>
              <a:buFont typeface="Calibri"/>
              <a:buChar char="●"/>
            </a:pPr>
            <a:r>
              <a:rPr lang="en" sz="3600">
                <a:solidFill>
                  <a:srgbClr val="121512"/>
                </a:solidFill>
                <a:latin typeface="Calibri"/>
                <a:ea typeface="Calibri"/>
                <a:cs typeface="Calibri"/>
                <a:sym typeface="Calibri"/>
              </a:rPr>
              <a:t>Top 10 Things to Do for Success </a:t>
            </a:r>
            <a:br>
              <a:rPr lang="en" sz="3600">
                <a:solidFill>
                  <a:srgbClr val="121512"/>
                </a:solidFill>
                <a:latin typeface="Calibri"/>
                <a:ea typeface="Calibri"/>
                <a:cs typeface="Calibri"/>
                <a:sym typeface="Calibri"/>
              </a:rPr>
            </a:br>
            <a:r>
              <a:rPr lang="en" sz="3600">
                <a:solidFill>
                  <a:srgbClr val="121512"/>
                </a:solidFill>
                <a:latin typeface="Calibri"/>
                <a:ea typeface="Calibri"/>
                <a:cs typeface="Calibri"/>
                <a:sym typeface="Calibri"/>
              </a:rPr>
              <a:t>In</a:t>
            </a:r>
            <a:br>
              <a:rPr lang="en" sz="3600">
                <a:solidFill>
                  <a:srgbClr val="121512"/>
                </a:solidFill>
                <a:latin typeface="Calibri"/>
                <a:ea typeface="Calibri"/>
                <a:cs typeface="Calibri"/>
                <a:sym typeface="Calibri"/>
              </a:rPr>
            </a:br>
            <a:r>
              <a:rPr lang="en" sz="3600">
                <a:solidFill>
                  <a:srgbClr val="121512"/>
                </a:solidFill>
                <a:latin typeface="Calibri"/>
                <a:ea typeface="Calibri"/>
                <a:cs typeface="Calibri"/>
                <a:sym typeface="Calibri"/>
              </a:rPr>
              <a:t>Life and Business</a:t>
            </a:r>
            <a:endParaRPr sz="6200">
              <a:latin typeface="Calibri"/>
              <a:ea typeface="Calibri"/>
              <a:cs typeface="Calibri"/>
              <a:sym typeface="Calibri"/>
            </a:endParaRPr>
          </a:p>
        </p:txBody>
      </p:sp>
      <p:sp>
        <p:nvSpPr>
          <p:cNvPr id="129" name="Google Shape;129;p13"/>
          <p:cNvSpPr txBox="1"/>
          <p:nvPr>
            <p:ph idx="1" type="subTitle"/>
          </p:nvPr>
        </p:nvSpPr>
        <p:spPr>
          <a:xfrm>
            <a:off x="1858700" y="3413150"/>
            <a:ext cx="5881200" cy="1910100"/>
          </a:xfrm>
          <a:prstGeom prst="rect">
            <a:avLst/>
          </a:prstGeom>
        </p:spPr>
        <p:txBody>
          <a:bodyPr anchorCtr="0" anchor="t" bIns="91425" lIns="91425" spcFirstLastPara="1" rIns="91425" wrap="square" tIns="91425">
            <a:noAutofit/>
          </a:bodyPr>
          <a:lstStyle/>
          <a:p>
            <a:pPr indent="0" lvl="0" marL="0" rtl="0" algn="ctr">
              <a:lnSpc>
                <a:spcPct val="80000"/>
              </a:lnSpc>
              <a:spcBef>
                <a:spcPts val="0"/>
              </a:spcBef>
              <a:spcAft>
                <a:spcPts val="0"/>
              </a:spcAft>
              <a:buSzPts val="605"/>
              <a:buNone/>
            </a:pPr>
            <a:r>
              <a:rPr lang="en" sz="2280">
                <a:solidFill>
                  <a:srgbClr val="4A86E8"/>
                </a:solidFill>
              </a:rPr>
              <a:t>Don Silver</a:t>
            </a:r>
            <a:br>
              <a:rPr lang="en" sz="2280">
                <a:solidFill>
                  <a:srgbClr val="4A86E8"/>
                </a:solidFill>
              </a:rPr>
            </a:br>
            <a:r>
              <a:rPr lang="en" sz="2280">
                <a:solidFill>
                  <a:srgbClr val="4A86E8"/>
                </a:solidFill>
              </a:rPr>
              <a:t>Chief </a:t>
            </a:r>
            <a:r>
              <a:rPr lang="en" sz="2280">
                <a:solidFill>
                  <a:srgbClr val="4A86E8"/>
                </a:solidFill>
              </a:rPr>
              <a:t>Inspiration</a:t>
            </a:r>
            <a:r>
              <a:rPr lang="en" sz="2280">
                <a:solidFill>
                  <a:srgbClr val="4A86E8"/>
                </a:solidFill>
              </a:rPr>
              <a:t> Officer</a:t>
            </a:r>
            <a:br>
              <a:rPr lang="en" sz="2280">
                <a:solidFill>
                  <a:srgbClr val="4A86E8"/>
                </a:solidFill>
              </a:rPr>
            </a:br>
            <a:r>
              <a:rPr lang="en" sz="2280">
                <a:solidFill>
                  <a:srgbClr val="4A86E8"/>
                </a:solidFill>
              </a:rPr>
              <a:t>The Wider View Co</a:t>
            </a:r>
            <a:br>
              <a:rPr lang="en" sz="2280">
                <a:solidFill>
                  <a:srgbClr val="4A86E8"/>
                </a:solidFill>
              </a:rPr>
            </a:br>
            <a:r>
              <a:rPr lang="en" sz="2280">
                <a:solidFill>
                  <a:srgbClr val="4A86E8"/>
                </a:solidFill>
              </a:rPr>
              <a:t>don@thewiderviewteam.com</a:t>
            </a:r>
            <a:br>
              <a:rPr lang="en" sz="2280">
                <a:solidFill>
                  <a:srgbClr val="4A86E8"/>
                </a:solidFill>
              </a:rPr>
            </a:br>
            <a:endParaRPr sz="2280">
              <a:solidFill>
                <a:srgbClr val="4A86E8"/>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22"/>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3600">
                <a:solidFill>
                  <a:srgbClr val="121512"/>
                </a:solidFill>
                <a:highlight>
                  <a:srgbClr val="FFFFFF"/>
                </a:highlight>
                <a:latin typeface="Roboto"/>
                <a:ea typeface="Roboto"/>
                <a:cs typeface="Roboto"/>
                <a:sym typeface="Roboto"/>
              </a:rPr>
              <a:t>8. Communication Skills</a:t>
            </a:r>
            <a:endParaRPr sz="3600"/>
          </a:p>
        </p:txBody>
      </p:sp>
      <p:sp>
        <p:nvSpPr>
          <p:cNvPr id="183" name="Google Shape;183;p22"/>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1200">
                <a:solidFill>
                  <a:srgbClr val="121512"/>
                </a:solidFill>
                <a:highlight>
                  <a:srgbClr val="FFFFFF"/>
                </a:highlight>
                <a:latin typeface="Roboto"/>
                <a:ea typeface="Roboto"/>
                <a:cs typeface="Roboto"/>
                <a:sym typeface="Roboto"/>
              </a:rPr>
              <a:t>Convey ideas clearly and listen actively to others. Strive to use positive words and phrases … keeping on the brighter side makes your information more acceptable.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23"/>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3600">
                <a:solidFill>
                  <a:srgbClr val="121512"/>
                </a:solidFill>
                <a:highlight>
                  <a:srgbClr val="FFFFFF"/>
                </a:highlight>
                <a:latin typeface="Roboto"/>
                <a:ea typeface="Roboto"/>
                <a:cs typeface="Roboto"/>
                <a:sym typeface="Roboto"/>
              </a:rPr>
              <a:t>9. Integrity</a:t>
            </a:r>
            <a:endParaRPr sz="3600"/>
          </a:p>
        </p:txBody>
      </p:sp>
      <p:sp>
        <p:nvSpPr>
          <p:cNvPr id="189" name="Google Shape;189;p23"/>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1200">
                <a:solidFill>
                  <a:srgbClr val="121512"/>
                </a:solidFill>
                <a:highlight>
                  <a:srgbClr val="FFFFFF"/>
                </a:highlight>
                <a:latin typeface="Roboto"/>
                <a:ea typeface="Roboto"/>
                <a:cs typeface="Roboto"/>
                <a:sym typeface="Roboto"/>
              </a:rPr>
              <a:t>Maintain honesty and strong moral principles. Be true to your word. If you say you will, then do it. Avoid being around people who are not in integrity.</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24"/>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3600">
                <a:solidFill>
                  <a:srgbClr val="121512"/>
                </a:solidFill>
                <a:highlight>
                  <a:srgbClr val="FFFFFF"/>
                </a:highlight>
                <a:latin typeface="Roboto"/>
                <a:ea typeface="Roboto"/>
                <a:cs typeface="Roboto"/>
                <a:sym typeface="Roboto"/>
              </a:rPr>
              <a:t>10. Work-Life Balance</a:t>
            </a:r>
            <a:endParaRPr sz="3600"/>
          </a:p>
        </p:txBody>
      </p:sp>
      <p:sp>
        <p:nvSpPr>
          <p:cNvPr id="195" name="Google Shape;195;p24"/>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1200">
                <a:solidFill>
                  <a:srgbClr val="121512"/>
                </a:solidFill>
                <a:highlight>
                  <a:srgbClr val="FFFFFF"/>
                </a:highlight>
                <a:latin typeface="Roboto"/>
                <a:ea typeface="Roboto"/>
                <a:cs typeface="Roboto"/>
                <a:sym typeface="Roboto"/>
              </a:rPr>
              <a:t>Ensure a healthy balance between professional and personal life for overall well-being. Begin by adding play time to your schedule. Make sure you follow through on it.</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25"/>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3600"/>
              <a:t>The Conclusion</a:t>
            </a:r>
            <a:endParaRPr sz="3600"/>
          </a:p>
        </p:txBody>
      </p:sp>
      <p:sp>
        <p:nvSpPr>
          <p:cNvPr id="201" name="Google Shape;201;p25"/>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Keep it simple … make your action steps as small as you can so you can achieve tiny successes on a multiple times a day basis. Visualize your rewards. Recognize that you </a:t>
            </a:r>
            <a:r>
              <a:rPr lang="en"/>
              <a:t>deserve anything and everything you desire.</a:t>
            </a:r>
            <a:endParaRPr/>
          </a:p>
          <a:p>
            <a:pPr indent="0" lvl="0" marL="0" rtl="0" algn="l">
              <a:spcBef>
                <a:spcPts val="1200"/>
              </a:spcBef>
              <a:spcAft>
                <a:spcPts val="0"/>
              </a:spcAft>
              <a:buNone/>
            </a:pPr>
            <a:r>
              <a:rPr lang="en"/>
              <a:t>Above all TAKE ACTION! RINSE AND REPEAT!</a:t>
            </a:r>
            <a:endParaRPr/>
          </a:p>
          <a:p>
            <a:pPr indent="0" lvl="0" marL="0" rtl="0" algn="l">
              <a:spcBef>
                <a:spcPts val="1200"/>
              </a:spcBef>
              <a:spcAft>
                <a:spcPts val="1200"/>
              </a:spcAft>
              <a:buNone/>
            </a:pPr>
            <a:r>
              <a:rPr lang="en"/>
              <a:t>Don Silver and The Wider View.</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4"/>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lnSpc>
                <a:spcPct val="160000"/>
              </a:lnSpc>
              <a:spcBef>
                <a:spcPts val="1400"/>
              </a:spcBef>
              <a:spcAft>
                <a:spcPts val="400"/>
              </a:spcAft>
              <a:buNone/>
            </a:pPr>
            <a:r>
              <a:rPr b="1" lang="en" sz="3600">
                <a:solidFill>
                  <a:srgbClr val="121512"/>
                </a:solidFill>
                <a:latin typeface="Calibri"/>
                <a:ea typeface="Calibri"/>
                <a:cs typeface="Calibri"/>
                <a:sym typeface="Calibri"/>
              </a:rPr>
              <a:t>Introduction</a:t>
            </a:r>
            <a:endParaRPr sz="3600">
              <a:latin typeface="Calibri"/>
              <a:ea typeface="Calibri"/>
              <a:cs typeface="Calibri"/>
              <a:sym typeface="Calibri"/>
            </a:endParaRPr>
          </a:p>
        </p:txBody>
      </p:sp>
      <p:sp>
        <p:nvSpPr>
          <p:cNvPr id="135" name="Google Shape;135;p14"/>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Who am I and it is important to think successful in order to be successful. Many things in life happen from that first thought that it is probable … and not just possible. Life and success flows around those of us who are able to have certainty around success and the probabilities of success. We:</a:t>
            </a:r>
            <a:br>
              <a:rPr lang="en"/>
            </a:br>
            <a:br>
              <a:rPr lang="en"/>
            </a:br>
            <a:r>
              <a:rPr lang="en"/>
              <a:t>almost always have a place to park</a:t>
            </a:r>
            <a:br>
              <a:rPr lang="en"/>
            </a:br>
            <a:r>
              <a:rPr lang="en"/>
              <a:t>almost always achieve financial rewards</a:t>
            </a:r>
            <a:br>
              <a:rPr lang="en"/>
            </a:br>
            <a:r>
              <a:rPr lang="en"/>
              <a:t>almost always </a:t>
            </a:r>
            <a:r>
              <a:rPr lang="en"/>
              <a:t>create</a:t>
            </a:r>
            <a:r>
              <a:rPr lang="en"/>
              <a:t> amazing life stories.</a:t>
            </a:r>
            <a:endParaRPr/>
          </a:p>
          <a:p>
            <a:pPr indent="0" lvl="0" marL="0" rtl="0" algn="l">
              <a:spcBef>
                <a:spcPts val="1200"/>
              </a:spcBef>
              <a:spcAft>
                <a:spcPts val="1200"/>
              </a:spcAft>
              <a:buNone/>
            </a:pPr>
            <a:r>
              <a:rPr lang="en"/>
              <a:t>My name is Don Silver and I want to introduce you to the probabilities with a Wider View. Here are the top ten things you need for success.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15"/>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457200" lvl="0" marL="457200" rtl="0" algn="l">
              <a:spcBef>
                <a:spcPts val="0"/>
              </a:spcBef>
              <a:spcAft>
                <a:spcPts val="0"/>
              </a:spcAft>
              <a:buClr>
                <a:srgbClr val="121512"/>
              </a:buClr>
              <a:buSzPts val="3600"/>
              <a:buFont typeface="Roboto"/>
              <a:buAutoNum type="arabicPeriod"/>
            </a:pPr>
            <a:r>
              <a:rPr lang="en" sz="3600">
                <a:solidFill>
                  <a:srgbClr val="121512"/>
                </a:solidFill>
                <a:highlight>
                  <a:srgbClr val="FFFFFF"/>
                </a:highlight>
                <a:latin typeface="Roboto"/>
                <a:ea typeface="Roboto"/>
                <a:cs typeface="Roboto"/>
                <a:sym typeface="Roboto"/>
              </a:rPr>
              <a:t>Goal Setting</a:t>
            </a:r>
            <a:endParaRPr sz="3600">
              <a:latin typeface="Calibri"/>
              <a:ea typeface="Calibri"/>
              <a:cs typeface="Calibri"/>
              <a:sym typeface="Calibri"/>
            </a:endParaRPr>
          </a:p>
        </p:txBody>
      </p:sp>
      <p:sp>
        <p:nvSpPr>
          <p:cNvPr id="141" name="Google Shape;141;p15"/>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1200">
                <a:solidFill>
                  <a:srgbClr val="121512"/>
                </a:solidFill>
                <a:highlight>
                  <a:srgbClr val="FFFFFF"/>
                </a:highlight>
                <a:latin typeface="Roboto"/>
                <a:ea typeface="Roboto"/>
                <a:cs typeface="Roboto"/>
                <a:sym typeface="Roboto"/>
              </a:rPr>
              <a:t>Establish clear, achievable goals for direction and motivation. I use a combination of things for my goals. Written is very important, from a daily goal setting workbook to post-it notes in various places from your office to your kitchen, to you bedroom and even bathroom mirror - be creative where you put your reminder goal notes. Read out loud every day 10 times each goal. Visualize having the thing you have in your goal. Make it as if you </a:t>
            </a:r>
            <a:r>
              <a:rPr lang="en" sz="1200">
                <a:solidFill>
                  <a:srgbClr val="121512"/>
                </a:solidFill>
                <a:highlight>
                  <a:srgbClr val="FFFFFF"/>
                </a:highlight>
                <a:latin typeface="Roboto"/>
                <a:ea typeface="Roboto"/>
                <a:cs typeface="Roboto"/>
                <a:sym typeface="Roboto"/>
              </a:rPr>
              <a:t>already</a:t>
            </a:r>
            <a:r>
              <a:rPr lang="en" sz="1200">
                <a:solidFill>
                  <a:srgbClr val="121512"/>
                </a:solidFill>
                <a:highlight>
                  <a:srgbClr val="FFFFFF"/>
                </a:highlight>
                <a:latin typeface="Roboto"/>
                <a:ea typeface="Roboto"/>
                <a:cs typeface="Roboto"/>
                <a:sym typeface="Roboto"/>
              </a:rPr>
              <a:t> have what you desire and allow yourself to deserve that which you seek.</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16"/>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3600">
                <a:solidFill>
                  <a:srgbClr val="121512"/>
                </a:solidFill>
                <a:highlight>
                  <a:srgbClr val="FFFFFF"/>
                </a:highlight>
                <a:latin typeface="Roboto"/>
                <a:ea typeface="Roboto"/>
                <a:cs typeface="Roboto"/>
                <a:sym typeface="Roboto"/>
              </a:rPr>
              <a:t>2. Persistence</a:t>
            </a:r>
            <a:endParaRPr sz="3600"/>
          </a:p>
        </p:txBody>
      </p:sp>
      <p:sp>
        <p:nvSpPr>
          <p:cNvPr id="147" name="Google Shape;147;p16"/>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1200">
                <a:solidFill>
                  <a:srgbClr val="121512"/>
                </a:solidFill>
                <a:highlight>
                  <a:srgbClr val="FFFFFF"/>
                </a:highlight>
                <a:latin typeface="Roboto"/>
                <a:ea typeface="Roboto"/>
                <a:cs typeface="Roboto"/>
                <a:sym typeface="Roboto"/>
              </a:rPr>
              <a:t>Keep going despite obstacles and failures. Part of success is never giving up on things. And realizing that not everything will work the way you think it should or could the first time. Take action, adjust, take action and repeat.</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17"/>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3600">
                <a:solidFill>
                  <a:srgbClr val="121512"/>
                </a:solidFill>
                <a:highlight>
                  <a:srgbClr val="FFFFFF"/>
                </a:highlight>
                <a:latin typeface="Roboto"/>
                <a:ea typeface="Roboto"/>
                <a:cs typeface="Roboto"/>
                <a:sym typeface="Roboto"/>
              </a:rPr>
              <a:t>3. Continuous Learning</a:t>
            </a:r>
            <a:endParaRPr sz="3600"/>
          </a:p>
        </p:txBody>
      </p:sp>
      <p:sp>
        <p:nvSpPr>
          <p:cNvPr id="153" name="Google Shape;153;p17"/>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1200">
                <a:solidFill>
                  <a:srgbClr val="121512"/>
                </a:solidFill>
                <a:highlight>
                  <a:srgbClr val="FFFFFF"/>
                </a:highlight>
                <a:latin typeface="Roboto"/>
                <a:ea typeface="Roboto"/>
                <a:cs typeface="Roboto"/>
                <a:sym typeface="Roboto"/>
              </a:rPr>
              <a:t>Always seek new knowledge and skills for personal and professional growth. Learn new things all the time. Choose things related to business and things related to life. Be creative and learn new skills and habits that enhance your creative potential. Learn to cook, learn to paint, learn photography … learn things that will brighten you life and those skills will translate into business creativity.</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18"/>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3600">
                <a:solidFill>
                  <a:srgbClr val="121512"/>
                </a:solidFill>
                <a:highlight>
                  <a:srgbClr val="FFFFFF"/>
                </a:highlight>
                <a:latin typeface="Roboto"/>
                <a:ea typeface="Roboto"/>
                <a:cs typeface="Roboto"/>
                <a:sym typeface="Roboto"/>
              </a:rPr>
              <a:t>4. Time Management</a:t>
            </a:r>
            <a:endParaRPr sz="3600"/>
          </a:p>
        </p:txBody>
      </p:sp>
      <p:sp>
        <p:nvSpPr>
          <p:cNvPr id="159" name="Google Shape;159;p18"/>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1200">
                <a:solidFill>
                  <a:srgbClr val="121512"/>
                </a:solidFill>
                <a:highlight>
                  <a:srgbClr val="FFFFFF"/>
                </a:highlight>
                <a:latin typeface="Roboto"/>
                <a:ea typeface="Roboto"/>
                <a:cs typeface="Roboto"/>
                <a:sym typeface="Roboto"/>
              </a:rPr>
              <a:t>Prioritize tasks to maximize productivity and efficiency. This is a habit that may take weeks or more to develop. Start with a calendar and segment into 15 minute blocks. As each little task is completed your habit of success and completion will grow. The biggest point is always do not get stuck in the details where nothing is accomplished.</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19"/>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3600">
                <a:solidFill>
                  <a:srgbClr val="121512"/>
                </a:solidFill>
                <a:highlight>
                  <a:srgbClr val="FFFFFF"/>
                </a:highlight>
                <a:latin typeface="Roboto"/>
                <a:ea typeface="Roboto"/>
                <a:cs typeface="Roboto"/>
                <a:sym typeface="Roboto"/>
              </a:rPr>
              <a:t>5. Financial Literacy</a:t>
            </a:r>
            <a:endParaRPr sz="3600"/>
          </a:p>
        </p:txBody>
      </p:sp>
      <p:sp>
        <p:nvSpPr>
          <p:cNvPr id="165" name="Google Shape;165;p19"/>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1200">
                <a:solidFill>
                  <a:srgbClr val="121512"/>
                </a:solidFill>
                <a:highlight>
                  <a:srgbClr val="FFFFFF"/>
                </a:highlight>
                <a:latin typeface="Roboto"/>
                <a:ea typeface="Roboto"/>
                <a:cs typeface="Roboto"/>
                <a:sym typeface="Roboto"/>
              </a:rPr>
              <a:t>Understand financial principles to manage resources wisely. I always recommend a professional accountant and/or bookkeeper, however, make sure you understand the basics so you can keep track of your business. You knowing how your business is going is as important as knowing all the steps to get it done.</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20"/>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3600">
                <a:solidFill>
                  <a:srgbClr val="121512"/>
                </a:solidFill>
                <a:highlight>
                  <a:srgbClr val="FFFFFF"/>
                </a:highlight>
                <a:latin typeface="Roboto"/>
                <a:ea typeface="Roboto"/>
                <a:cs typeface="Roboto"/>
                <a:sym typeface="Roboto"/>
              </a:rPr>
              <a:t>6. Networking</a:t>
            </a:r>
            <a:endParaRPr sz="3600"/>
          </a:p>
        </p:txBody>
      </p:sp>
      <p:sp>
        <p:nvSpPr>
          <p:cNvPr id="171" name="Google Shape;171;p20"/>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1200">
                <a:solidFill>
                  <a:srgbClr val="121512"/>
                </a:solidFill>
                <a:highlight>
                  <a:srgbClr val="FFFFFF"/>
                </a:highlight>
                <a:latin typeface="Roboto"/>
                <a:ea typeface="Roboto"/>
                <a:cs typeface="Roboto"/>
                <a:sym typeface="Roboto"/>
              </a:rPr>
              <a:t>Build relationships that can offer support and opportunities. Social networking groups within the same company (if you are a network marketer, look for your group). Masterminds are groups of successful people to those in the </a:t>
            </a:r>
            <a:r>
              <a:rPr lang="en" sz="1200">
                <a:solidFill>
                  <a:srgbClr val="121512"/>
                </a:solidFill>
                <a:highlight>
                  <a:srgbClr val="FFFFFF"/>
                </a:highlight>
                <a:latin typeface="Roboto"/>
                <a:ea typeface="Roboto"/>
                <a:cs typeface="Roboto"/>
                <a:sym typeface="Roboto"/>
              </a:rPr>
              <a:t>process</a:t>
            </a:r>
            <a:r>
              <a:rPr lang="en" sz="1200">
                <a:solidFill>
                  <a:srgbClr val="121512"/>
                </a:solidFill>
                <a:highlight>
                  <a:srgbClr val="FFFFFF"/>
                </a:highlight>
                <a:latin typeface="Roboto"/>
                <a:ea typeface="Roboto"/>
                <a:cs typeface="Roboto"/>
                <a:sym typeface="Roboto"/>
              </a:rPr>
              <a:t> of </a:t>
            </a:r>
            <a:r>
              <a:rPr lang="en" sz="1200">
                <a:solidFill>
                  <a:srgbClr val="121512"/>
                </a:solidFill>
                <a:highlight>
                  <a:srgbClr val="FFFFFF"/>
                </a:highlight>
                <a:latin typeface="Roboto"/>
                <a:ea typeface="Roboto"/>
                <a:cs typeface="Roboto"/>
                <a:sym typeface="Roboto"/>
              </a:rPr>
              <a:t>becoming</a:t>
            </a:r>
            <a:r>
              <a:rPr lang="en" sz="1200">
                <a:solidFill>
                  <a:srgbClr val="121512"/>
                </a:solidFill>
                <a:highlight>
                  <a:srgbClr val="FFFFFF"/>
                </a:highlight>
                <a:latin typeface="Roboto"/>
                <a:ea typeface="Roboto"/>
                <a:cs typeface="Roboto"/>
                <a:sym typeface="Roboto"/>
              </a:rPr>
              <a:t> a success, learning from those who already have achieved </a:t>
            </a:r>
            <a:r>
              <a:rPr lang="en" sz="1200">
                <a:solidFill>
                  <a:srgbClr val="121512"/>
                </a:solidFill>
                <a:highlight>
                  <a:srgbClr val="FFFFFF"/>
                </a:highlight>
                <a:latin typeface="Roboto"/>
                <a:ea typeface="Roboto"/>
                <a:cs typeface="Roboto"/>
                <a:sym typeface="Roboto"/>
              </a:rPr>
              <a:t>what</a:t>
            </a:r>
            <a:r>
              <a:rPr lang="en" sz="1200">
                <a:solidFill>
                  <a:srgbClr val="121512"/>
                </a:solidFill>
                <a:highlight>
                  <a:srgbClr val="FFFFFF"/>
                </a:highlight>
                <a:latin typeface="Roboto"/>
                <a:ea typeface="Roboto"/>
                <a:cs typeface="Roboto"/>
                <a:sym typeface="Roboto"/>
              </a:rPr>
              <a:t> you seek is a great move.</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21"/>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3600">
                <a:solidFill>
                  <a:srgbClr val="121512"/>
                </a:solidFill>
                <a:highlight>
                  <a:srgbClr val="FFFFFF"/>
                </a:highlight>
                <a:latin typeface="Roboto"/>
                <a:ea typeface="Roboto"/>
                <a:cs typeface="Roboto"/>
                <a:sym typeface="Roboto"/>
              </a:rPr>
              <a:t>7. Adaptability</a:t>
            </a:r>
            <a:endParaRPr sz="3600"/>
          </a:p>
        </p:txBody>
      </p:sp>
      <p:sp>
        <p:nvSpPr>
          <p:cNvPr id="177" name="Google Shape;177;p21"/>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1200">
                <a:solidFill>
                  <a:srgbClr val="121512"/>
                </a:solidFill>
                <a:highlight>
                  <a:srgbClr val="FFFFFF"/>
                </a:highlight>
                <a:latin typeface="Roboto"/>
                <a:ea typeface="Roboto"/>
                <a:cs typeface="Roboto"/>
                <a:sym typeface="Roboto"/>
              </a:rPr>
              <a:t>Be willing to change and innovate as circumstances evolve. Act and react and then adjust is the best way to play.</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